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6" r:id="rId9"/>
    <p:sldId id="267" r:id="rId10"/>
    <p:sldId id="268" r:id="rId11"/>
    <p:sldId id="270" r:id="rId12"/>
    <p:sldId id="274" r:id="rId13"/>
    <p:sldId id="275" r:id="rId14"/>
    <p:sldId id="276" r:id="rId15"/>
    <p:sldId id="269" r:id="rId16"/>
    <p:sldId id="271" r:id="rId17"/>
    <p:sldId id="272" r:id="rId18"/>
    <p:sldId id="263" r:id="rId19"/>
    <p:sldId id="264" r:id="rId20"/>
    <p:sldId id="265" r:id="rId21"/>
  </p:sldIdLst>
  <p:sldSz cx="18288000" cy="10287000"/>
  <p:notesSz cx="6858000" cy="9144000"/>
  <p:embeddedFontLst>
    <p:embeddedFont>
      <p:font typeface="Agency FB" panose="020B0503020202020204" pitchFamily="34" charset="0"/>
      <p:regular r:id="rId22"/>
      <p:bold r:id="rId23"/>
    </p:embeddedFont>
    <p:embeddedFont>
      <p:font typeface="Bebas Neue Bold" panose="020B0604020202020204" charset="0"/>
      <p:regular r:id="rId24"/>
    </p:embeddedFont>
    <p:embeddedFont>
      <p:font typeface="Open Sans" panose="020B0606030504020204" pitchFamily="34" charset="0"/>
      <p:regular r:id="rId25"/>
    </p:embeddedFont>
    <p:embeddedFont>
      <p:font typeface="Snap ITC" panose="04040A07060A02020202" pitchFamily="82" charset="0"/>
      <p:regular r:id="rId26"/>
    </p:embeddedFont>
    <p:embeddedFont>
      <p:font typeface="Tempus Sans ITC" panose="04020404030D07020202" pitchFamily="82" charset="0"/>
      <p:regular r:id="rId27"/>
    </p:embeddedFont>
    <p:embeddedFont>
      <p:font typeface="Track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348FA9-066D-4369-8A04-AAF86509165D}">
          <p14:sldIdLst>
            <p14:sldId id="256"/>
            <p14:sldId id="257"/>
            <p14:sldId id="259"/>
            <p14:sldId id="258"/>
            <p14:sldId id="260"/>
            <p14:sldId id="261"/>
            <p14:sldId id="262"/>
            <p14:sldId id="266"/>
            <p14:sldId id="267"/>
            <p14:sldId id="268"/>
            <p14:sldId id="270"/>
            <p14:sldId id="274"/>
            <p14:sldId id="275"/>
            <p14:sldId id="276"/>
            <p14:sldId id="269"/>
            <p14:sldId id="271"/>
            <p14:sldId id="27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07326" y="3162300"/>
            <a:ext cx="11185274" cy="7102649"/>
          </a:xfrm>
          <a:custGeom>
            <a:avLst/>
            <a:gdLst/>
            <a:ahLst/>
            <a:cxnLst/>
            <a:rect l="l" t="t" r="r" b="b"/>
            <a:pathLst>
              <a:path w="11185274" h="7102649">
                <a:moveTo>
                  <a:pt x="0" y="0"/>
                </a:moveTo>
                <a:lnTo>
                  <a:pt x="11185274" y="0"/>
                </a:lnTo>
                <a:lnTo>
                  <a:pt x="11185274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85800" y="2628900"/>
            <a:ext cx="11105782" cy="5198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63"/>
              </a:lnSpc>
            </a:pPr>
            <a:r>
              <a:rPr lang="en-US" sz="21264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PIZZA</a:t>
            </a:r>
          </a:p>
          <a:p>
            <a:pPr algn="l">
              <a:lnSpc>
                <a:spcPts val="19563"/>
              </a:lnSpc>
            </a:pPr>
            <a:r>
              <a:rPr lang="en-US" sz="21264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SALES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7259300" y="-65602"/>
            <a:ext cx="1788844" cy="10352601"/>
            <a:chOff x="0" y="0"/>
            <a:chExt cx="471136" cy="33782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583940" y="95757"/>
            <a:ext cx="3675360" cy="932943"/>
          </a:xfrm>
          <a:custGeom>
            <a:avLst/>
            <a:gdLst/>
            <a:ahLst/>
            <a:cxnLst/>
            <a:rect l="l" t="t" r="r" b="b"/>
            <a:pathLst>
              <a:path w="3675360" h="932943">
                <a:moveTo>
                  <a:pt x="0" y="0"/>
                </a:moveTo>
                <a:lnTo>
                  <a:pt x="3675360" y="0"/>
                </a:lnTo>
                <a:lnTo>
                  <a:pt x="3675360" y="932943"/>
                </a:lnTo>
                <a:lnTo>
                  <a:pt x="0" y="932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D512B-3292-8572-C8F2-3DE91A34C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F4D7A3-5758-0337-4DE6-A57A79B013F2}"/>
              </a:ext>
            </a:extLst>
          </p:cNvPr>
          <p:cNvSpPr/>
          <p:nvPr/>
        </p:nvSpPr>
        <p:spPr>
          <a:xfrm>
            <a:off x="0" y="-19050"/>
            <a:ext cx="18288000" cy="10325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DF6ED84-B29D-7278-5C27-9E56091AEA46}"/>
              </a:ext>
            </a:extLst>
          </p:cNvPr>
          <p:cNvGrpSpPr/>
          <p:nvPr/>
        </p:nvGrpSpPr>
        <p:grpSpPr>
          <a:xfrm>
            <a:off x="17259300" y="0"/>
            <a:ext cx="1788844" cy="10287000"/>
            <a:chOff x="0" y="0"/>
            <a:chExt cx="471136" cy="337827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361AC99-C70F-3020-D8CB-F12821AFFC40}"/>
                </a:ext>
              </a:extLst>
            </p:cNvPr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AC353B8-EA16-21D8-6B64-58068FE935DB}"/>
                </a:ext>
              </a:extLst>
            </p:cNvPr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E48DF62C-F652-8E8B-AB5F-7B75A542F758}"/>
              </a:ext>
            </a:extLst>
          </p:cNvPr>
          <p:cNvSpPr/>
          <p:nvPr/>
        </p:nvSpPr>
        <p:spPr>
          <a:xfrm>
            <a:off x="16273809" y="876300"/>
            <a:ext cx="2471391" cy="762000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2FFAB9-A666-A501-DB1F-93E88B89E6D9}"/>
              </a:ext>
            </a:extLst>
          </p:cNvPr>
          <p:cNvSpPr txBox="1"/>
          <p:nvPr/>
        </p:nvSpPr>
        <p:spPr>
          <a:xfrm>
            <a:off x="386906" y="297002"/>
            <a:ext cx="158464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Ø"/>
            </a:pPr>
            <a:r>
              <a:rPr lang="en-US" sz="6600" dirty="0">
                <a:solidFill>
                  <a:srgbClr val="FFC000"/>
                </a:solidFill>
              </a:rPr>
              <a:t>Join the necessary tables to find the total quantity--  of each pizza category ordered</a:t>
            </a:r>
            <a:r>
              <a:rPr lang="en-IN" sz="6600" dirty="0">
                <a:solidFill>
                  <a:srgbClr val="FFC000"/>
                </a:solidFill>
              </a:rPr>
              <a:t>?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5B6103-35F8-FF1B-53A6-3790ADEE76F1}"/>
              </a:ext>
            </a:extLst>
          </p:cNvPr>
          <p:cNvSpPr txBox="1"/>
          <p:nvPr/>
        </p:nvSpPr>
        <p:spPr>
          <a:xfrm>
            <a:off x="3810000" y="6819900"/>
            <a:ext cx="173156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Output :-</a:t>
            </a:r>
            <a:endParaRPr lang="en-IN" sz="4400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9C055F-F0FA-7D78-963C-39CE0F2183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1" y="2781300"/>
            <a:ext cx="7467599" cy="3886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59B48E-AE88-B924-B4A4-5C8D134E47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760" y="7734300"/>
            <a:ext cx="309583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23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EF7A3-FC5F-F6BC-4FAE-7559A5E78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48FC439-0E71-5A3E-B6A8-A60D6E05B38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BEA8D57-141A-9D12-CF68-6829F3B48416}"/>
              </a:ext>
            </a:extLst>
          </p:cNvPr>
          <p:cNvGrpSpPr/>
          <p:nvPr/>
        </p:nvGrpSpPr>
        <p:grpSpPr>
          <a:xfrm>
            <a:off x="17259300" y="0"/>
            <a:ext cx="1788844" cy="10287000"/>
            <a:chOff x="0" y="0"/>
            <a:chExt cx="471136" cy="337827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63501E0-CC4C-BA2E-A4F9-DAF0D42D5D5E}"/>
                </a:ext>
              </a:extLst>
            </p:cNvPr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AF78F24-B948-CC61-5A0A-8FAED840D017}"/>
                </a:ext>
              </a:extLst>
            </p:cNvPr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E37A4C72-F817-DE1B-7681-91A3686D5F23}"/>
              </a:ext>
            </a:extLst>
          </p:cNvPr>
          <p:cNvSpPr/>
          <p:nvPr/>
        </p:nvSpPr>
        <p:spPr>
          <a:xfrm>
            <a:off x="15816609" y="1772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BB19FF-9F11-5506-330E-47732B31C810}"/>
              </a:ext>
            </a:extLst>
          </p:cNvPr>
          <p:cNvSpPr txBox="1"/>
          <p:nvPr/>
        </p:nvSpPr>
        <p:spPr>
          <a:xfrm>
            <a:off x="589251" y="484580"/>
            <a:ext cx="158464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Ø"/>
            </a:pPr>
            <a:r>
              <a:rPr lang="en-US" sz="6600" dirty="0">
                <a:solidFill>
                  <a:srgbClr val="FFC000"/>
                </a:solidFill>
              </a:rPr>
              <a:t>Determine the  distribution of orders by hour of the day</a:t>
            </a:r>
            <a:r>
              <a:rPr lang="en-IN" sz="6600" dirty="0">
                <a:solidFill>
                  <a:srgbClr val="FFC000"/>
                </a:solidFill>
              </a:rPr>
              <a:t>?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1EAAB0-2DD2-8B6C-0DBF-FD1AD1D31CA4}"/>
              </a:ext>
            </a:extLst>
          </p:cNvPr>
          <p:cNvSpPr txBox="1"/>
          <p:nvPr/>
        </p:nvSpPr>
        <p:spPr>
          <a:xfrm>
            <a:off x="3505200" y="6210300"/>
            <a:ext cx="173156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Output :-</a:t>
            </a:r>
            <a:endParaRPr lang="en-IN" sz="4400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72ACDA-A764-D19D-2AE9-7DBD65DB5F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933700"/>
            <a:ext cx="6772968" cy="2888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61659E-4A8B-59C0-8781-CE0A8C4EF2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200900"/>
            <a:ext cx="3657600" cy="288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65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01D9B-FC6E-FE1F-9334-E2F3318B3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6476254-DA97-8DD3-AAF6-531577235DEB}"/>
              </a:ext>
            </a:extLst>
          </p:cNvPr>
          <p:cNvSpPr/>
          <p:nvPr/>
        </p:nvSpPr>
        <p:spPr>
          <a:xfrm>
            <a:off x="0" y="-879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4A16AC9-D282-52F6-F3F4-926599390580}"/>
              </a:ext>
            </a:extLst>
          </p:cNvPr>
          <p:cNvGrpSpPr/>
          <p:nvPr/>
        </p:nvGrpSpPr>
        <p:grpSpPr>
          <a:xfrm>
            <a:off x="17259300" y="-8791"/>
            <a:ext cx="1788844" cy="10295791"/>
            <a:chOff x="0" y="0"/>
            <a:chExt cx="471136" cy="337827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B10D502-4A83-3535-8A70-F41488EDDDFC}"/>
                </a:ext>
              </a:extLst>
            </p:cNvPr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B918C8E-2B8B-0166-4B73-4E705B25F217}"/>
                </a:ext>
              </a:extLst>
            </p:cNvPr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9D3117BE-10A3-82A3-B7DB-48FD4E876A54}"/>
              </a:ext>
            </a:extLst>
          </p:cNvPr>
          <p:cNvSpPr/>
          <p:nvPr/>
        </p:nvSpPr>
        <p:spPr>
          <a:xfrm>
            <a:off x="15588009" y="19253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75AC41-B158-27E3-4129-F4B98A736FC8}"/>
              </a:ext>
            </a:extLst>
          </p:cNvPr>
          <p:cNvSpPr txBox="1"/>
          <p:nvPr/>
        </p:nvSpPr>
        <p:spPr>
          <a:xfrm>
            <a:off x="386906" y="398251"/>
            <a:ext cx="158464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Ø"/>
            </a:pPr>
            <a:r>
              <a:rPr lang="en-US" sz="6600" dirty="0">
                <a:solidFill>
                  <a:srgbClr val="FFC000"/>
                </a:solidFill>
              </a:rPr>
              <a:t>Join relevant tables to find the category-wise distribution of pizzas</a:t>
            </a:r>
            <a:r>
              <a:rPr lang="en-IN" sz="6600" dirty="0">
                <a:solidFill>
                  <a:srgbClr val="FFC000"/>
                </a:solidFill>
              </a:rPr>
              <a:t>?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1DC872-0B3B-F4CE-1093-AEDD7ECA139E}"/>
              </a:ext>
            </a:extLst>
          </p:cNvPr>
          <p:cNvSpPr txBox="1"/>
          <p:nvPr/>
        </p:nvSpPr>
        <p:spPr>
          <a:xfrm>
            <a:off x="3276600" y="5753100"/>
            <a:ext cx="1731564" cy="1151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Output :-</a:t>
            </a:r>
            <a:endParaRPr lang="en-IN" sz="4400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A8FF0-39AF-8378-34A4-785C2114DA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446" y="3092818"/>
            <a:ext cx="7869954" cy="21236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5B93FD-84FB-3B41-6E55-837E05BC6F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6896100"/>
            <a:ext cx="3663795" cy="24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16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151D4-9FE3-6D87-F477-AF6B4D08B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462D944-F1BD-1BF5-37D0-75FEE1EB8D1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633E76E2-A30D-F37E-CF26-19F62E8F2466}"/>
              </a:ext>
            </a:extLst>
          </p:cNvPr>
          <p:cNvGrpSpPr/>
          <p:nvPr/>
        </p:nvGrpSpPr>
        <p:grpSpPr>
          <a:xfrm>
            <a:off x="17259300" y="0"/>
            <a:ext cx="1788844" cy="10287000"/>
            <a:chOff x="0" y="0"/>
            <a:chExt cx="471136" cy="337827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D43A040-4D10-BCB0-19E5-9F010FB933AC}"/>
                </a:ext>
              </a:extLst>
            </p:cNvPr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810D95E-C8A7-2C0E-21BA-8A38365E17F5}"/>
                </a:ext>
              </a:extLst>
            </p:cNvPr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E4C40317-D916-838C-BA3C-5513B9E95AA3}"/>
              </a:ext>
            </a:extLst>
          </p:cNvPr>
          <p:cNvSpPr/>
          <p:nvPr/>
        </p:nvSpPr>
        <p:spPr>
          <a:xfrm>
            <a:off x="15511809" y="1772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957463-F20D-BE54-5AA8-C7D981A18D51}"/>
              </a:ext>
            </a:extLst>
          </p:cNvPr>
          <p:cNvSpPr txBox="1"/>
          <p:nvPr/>
        </p:nvSpPr>
        <p:spPr>
          <a:xfrm>
            <a:off x="589251" y="484580"/>
            <a:ext cx="158464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Ø"/>
            </a:pPr>
            <a:r>
              <a:rPr lang="en-US" sz="6600" dirty="0">
                <a:solidFill>
                  <a:srgbClr val="FFC000"/>
                </a:solidFill>
              </a:rPr>
              <a:t>Determine the top 3 most ordered pizza types based on revenue</a:t>
            </a:r>
            <a:r>
              <a:rPr lang="en-IN" sz="6600" dirty="0">
                <a:solidFill>
                  <a:srgbClr val="FFC000"/>
                </a:solidFill>
              </a:rPr>
              <a:t>?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C0029D-3CB7-DAA5-8A2A-FFC2C191710E}"/>
              </a:ext>
            </a:extLst>
          </p:cNvPr>
          <p:cNvSpPr txBox="1"/>
          <p:nvPr/>
        </p:nvSpPr>
        <p:spPr>
          <a:xfrm>
            <a:off x="3886201" y="6992226"/>
            <a:ext cx="173156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Output :-</a:t>
            </a:r>
            <a:endParaRPr lang="en-IN" sz="4400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9E9B0-2BBB-4754-EC04-1C0D62252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1" y="3025117"/>
            <a:ext cx="7601766" cy="3659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6542FF-C9C8-E791-AE87-E2114786C9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8038666"/>
            <a:ext cx="4419600" cy="198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27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3EBE2-1D31-63D6-7353-C0736ECC9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134FF69-BE57-2422-5F13-6154825170C9}"/>
              </a:ext>
            </a:extLst>
          </p:cNvPr>
          <p:cNvSpPr/>
          <p:nvPr/>
        </p:nvSpPr>
        <p:spPr>
          <a:xfrm>
            <a:off x="2654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FACE95E-9D4A-8A7E-E4C2-41BE452D9D35}"/>
              </a:ext>
            </a:extLst>
          </p:cNvPr>
          <p:cNvGrpSpPr/>
          <p:nvPr/>
        </p:nvGrpSpPr>
        <p:grpSpPr>
          <a:xfrm>
            <a:off x="17259300" y="-1"/>
            <a:ext cx="1788844" cy="10287001"/>
            <a:chOff x="0" y="0"/>
            <a:chExt cx="471136" cy="337827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61DC1FF-6F62-3281-7306-BBE5B413B036}"/>
                </a:ext>
              </a:extLst>
            </p:cNvPr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78B9D40-05DD-D7E0-EACD-AC8B8222022B}"/>
                </a:ext>
              </a:extLst>
            </p:cNvPr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A998DB8F-B7E2-6BCB-8B83-EBB23C274058}"/>
              </a:ext>
            </a:extLst>
          </p:cNvPr>
          <p:cNvSpPr/>
          <p:nvPr/>
        </p:nvSpPr>
        <p:spPr>
          <a:xfrm>
            <a:off x="15892809" y="2534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15A9B8-5961-E42F-8FE8-3B1D0748B1CA}"/>
              </a:ext>
            </a:extLst>
          </p:cNvPr>
          <p:cNvSpPr txBox="1"/>
          <p:nvPr/>
        </p:nvSpPr>
        <p:spPr>
          <a:xfrm>
            <a:off x="386906" y="331141"/>
            <a:ext cx="158464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Ø"/>
            </a:pPr>
            <a:r>
              <a:rPr lang="en-US" sz="6600" dirty="0">
                <a:solidFill>
                  <a:srgbClr val="FFC000"/>
                </a:solidFill>
              </a:rPr>
              <a:t>Group the orders by date and calculate the average number of pizzas ordered per day</a:t>
            </a:r>
            <a:r>
              <a:rPr lang="en-IN" sz="6600" dirty="0">
                <a:solidFill>
                  <a:srgbClr val="FFC000"/>
                </a:solidFill>
              </a:rPr>
              <a:t>?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8ED1FC-605B-50DB-62EC-A367457D6E45}"/>
              </a:ext>
            </a:extLst>
          </p:cNvPr>
          <p:cNvSpPr txBox="1"/>
          <p:nvPr/>
        </p:nvSpPr>
        <p:spPr>
          <a:xfrm>
            <a:off x="3352800" y="6992226"/>
            <a:ext cx="173156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Output :-</a:t>
            </a:r>
            <a:endParaRPr lang="en-IN" sz="4400" dirty="0"/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E1B1C9-168A-6481-E266-AEF41DD7D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476" y="2785940"/>
            <a:ext cx="7936523" cy="3957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1D3C11-DA3F-5C11-85BB-BA8FE85DD3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476" y="8038666"/>
            <a:ext cx="3659450" cy="191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22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A9CEE-F294-33CD-F4E0-F7CC03714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CCB6F42-8534-0675-984D-4ED09B3CB5A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2A660FE-4FE4-C9D5-E52B-35418574D9EC}"/>
              </a:ext>
            </a:extLst>
          </p:cNvPr>
          <p:cNvGrpSpPr/>
          <p:nvPr/>
        </p:nvGrpSpPr>
        <p:grpSpPr>
          <a:xfrm>
            <a:off x="17259300" y="-1"/>
            <a:ext cx="1788844" cy="10287001"/>
            <a:chOff x="0" y="0"/>
            <a:chExt cx="471136" cy="337827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1E692ED-122F-FF1A-D735-FA88613EE6E9}"/>
                </a:ext>
              </a:extLst>
            </p:cNvPr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35651D0-A4E6-7E17-82D0-76B66A5ED6F7}"/>
                </a:ext>
              </a:extLst>
            </p:cNvPr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462A037D-166C-03C4-6DA1-D716B7906411}"/>
              </a:ext>
            </a:extLst>
          </p:cNvPr>
          <p:cNvSpPr/>
          <p:nvPr/>
        </p:nvSpPr>
        <p:spPr>
          <a:xfrm>
            <a:off x="15892809" y="16967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53D11-CA8F-E426-BEA8-8011ECBCA457}"/>
              </a:ext>
            </a:extLst>
          </p:cNvPr>
          <p:cNvSpPr txBox="1"/>
          <p:nvPr/>
        </p:nvSpPr>
        <p:spPr>
          <a:xfrm>
            <a:off x="0" y="190500"/>
            <a:ext cx="158464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Ø"/>
            </a:pPr>
            <a:r>
              <a:rPr lang="en-US" sz="6600" dirty="0">
                <a:solidFill>
                  <a:srgbClr val="FFC000"/>
                </a:solidFill>
              </a:rPr>
              <a:t>Calculate the percentage contribution of each pizza type to total revenue</a:t>
            </a:r>
            <a:r>
              <a:rPr lang="en-IN" sz="6600" dirty="0">
                <a:solidFill>
                  <a:srgbClr val="FFC000"/>
                </a:solidFill>
              </a:rPr>
              <a:t>?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5AB304-55C9-4425-3172-4118B95F88C0}"/>
              </a:ext>
            </a:extLst>
          </p:cNvPr>
          <p:cNvSpPr txBox="1"/>
          <p:nvPr/>
        </p:nvSpPr>
        <p:spPr>
          <a:xfrm>
            <a:off x="3429000" y="7221260"/>
            <a:ext cx="173156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Output :-</a:t>
            </a:r>
            <a:endParaRPr lang="en-IN" sz="4400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44C985-F3B8-86B6-73FE-03AE72BEE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8226816"/>
            <a:ext cx="3363450" cy="1855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98A44-555D-FE0B-DBC6-E5A2516EB7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587918"/>
            <a:ext cx="8610600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63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EEE02-AD05-7A79-8892-45DC0F539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0E2239-F6D0-C399-CFAB-686759846ABF}"/>
              </a:ext>
            </a:extLst>
          </p:cNvPr>
          <p:cNvSpPr/>
          <p:nvPr/>
        </p:nvSpPr>
        <p:spPr>
          <a:xfrm>
            <a:off x="-621799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0604EBC-33DE-684D-AFBF-E72E2FCAA1F7}"/>
              </a:ext>
            </a:extLst>
          </p:cNvPr>
          <p:cNvGrpSpPr/>
          <p:nvPr/>
        </p:nvGrpSpPr>
        <p:grpSpPr>
          <a:xfrm>
            <a:off x="17277160" y="0"/>
            <a:ext cx="1788844" cy="10287000"/>
            <a:chOff x="0" y="0"/>
            <a:chExt cx="471136" cy="337827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87515C2-2CCE-C429-3DD1-1A3F29F0CABC}"/>
                </a:ext>
              </a:extLst>
            </p:cNvPr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4396737-FB1A-62F9-3064-411F7F0C67CB}"/>
                </a:ext>
              </a:extLst>
            </p:cNvPr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6291F6BE-19DB-FF73-8C49-E9E1BFAFD047}"/>
              </a:ext>
            </a:extLst>
          </p:cNvPr>
          <p:cNvSpPr/>
          <p:nvPr/>
        </p:nvSpPr>
        <p:spPr>
          <a:xfrm>
            <a:off x="15207451" y="29921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2F495B-923C-2C88-6184-49362A720205}"/>
              </a:ext>
            </a:extLst>
          </p:cNvPr>
          <p:cNvSpPr txBox="1"/>
          <p:nvPr/>
        </p:nvSpPr>
        <p:spPr>
          <a:xfrm>
            <a:off x="-553749" y="537446"/>
            <a:ext cx="169367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Ø"/>
            </a:pPr>
            <a:r>
              <a:rPr lang="en-US" sz="6600" dirty="0">
                <a:solidFill>
                  <a:srgbClr val="FFC000"/>
                </a:solidFill>
              </a:rPr>
              <a:t>Determine the top 3 most ordered pizza types based on revenue for each pizza category</a:t>
            </a:r>
            <a:r>
              <a:rPr lang="en-IN" sz="6600" dirty="0">
                <a:solidFill>
                  <a:srgbClr val="FFC000"/>
                </a:solidFill>
              </a:rPr>
              <a:t>?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74F8E6-0C28-4FAA-3BB1-E17A7043B606}"/>
              </a:ext>
            </a:extLst>
          </p:cNvPr>
          <p:cNvSpPr txBox="1"/>
          <p:nvPr/>
        </p:nvSpPr>
        <p:spPr>
          <a:xfrm>
            <a:off x="3429000" y="6306860"/>
            <a:ext cx="173156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Output :-</a:t>
            </a:r>
            <a:endParaRPr lang="en-IN" sz="4400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E91F69-A8FE-24EC-5770-0F0854CFF4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960" y="2645223"/>
            <a:ext cx="7972239" cy="3565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94F957-4049-DDDF-8D97-B9F5734BE0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163" y="7124700"/>
            <a:ext cx="5148228" cy="30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3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4C9B1-660C-AA87-F406-5D9869384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CD85A7-8233-A2B2-828A-BA588EEE4E1D}"/>
              </a:ext>
            </a:extLst>
          </p:cNvPr>
          <p:cNvSpPr/>
          <p:nvPr/>
        </p:nvSpPr>
        <p:spPr>
          <a:xfrm>
            <a:off x="-1060231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E80138E-4AD0-8248-16F2-FB64936BA5C5}"/>
              </a:ext>
            </a:extLst>
          </p:cNvPr>
          <p:cNvGrpSpPr/>
          <p:nvPr/>
        </p:nvGrpSpPr>
        <p:grpSpPr>
          <a:xfrm>
            <a:off x="17259300" y="-1"/>
            <a:ext cx="1788844" cy="10287001"/>
            <a:chOff x="0" y="0"/>
            <a:chExt cx="471136" cy="337827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4755EB6-E97C-061F-131F-CC57501553C8}"/>
                </a:ext>
              </a:extLst>
            </p:cNvPr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4B8C83C-AAD6-3948-1C03-3679EF36F9E1}"/>
                </a:ext>
              </a:extLst>
            </p:cNvPr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F645F419-AA9D-E872-629A-B3908B21AD71}"/>
              </a:ext>
            </a:extLst>
          </p:cNvPr>
          <p:cNvSpPr/>
          <p:nvPr/>
        </p:nvSpPr>
        <p:spPr>
          <a:xfrm>
            <a:off x="15892809" y="1638300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6A3B55-D5F6-DBDE-678F-EB5972106BE5}"/>
              </a:ext>
            </a:extLst>
          </p:cNvPr>
          <p:cNvSpPr txBox="1"/>
          <p:nvPr/>
        </p:nvSpPr>
        <p:spPr>
          <a:xfrm>
            <a:off x="-1066800" y="266700"/>
            <a:ext cx="18059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Ø"/>
            </a:pPr>
            <a:r>
              <a:rPr lang="en-US" sz="6600" dirty="0">
                <a:solidFill>
                  <a:srgbClr val="FFC000"/>
                </a:solidFill>
              </a:rPr>
              <a:t>Analyze the cumulative revenue generated over time </a:t>
            </a:r>
            <a:r>
              <a:rPr lang="en-IN" sz="6600" dirty="0">
                <a:solidFill>
                  <a:srgbClr val="FFC000"/>
                </a:solidFill>
              </a:rPr>
              <a:t>?</a:t>
            </a:r>
            <a:r>
              <a:rPr lang="en-US" sz="6600" dirty="0">
                <a:solidFill>
                  <a:srgbClr val="FFC000"/>
                </a:solidFill>
              </a:rPr>
              <a:t> 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417CAE-927E-2CC8-6CB6-2CDD4C3AF3DF}"/>
              </a:ext>
            </a:extLst>
          </p:cNvPr>
          <p:cNvSpPr txBox="1"/>
          <p:nvPr/>
        </p:nvSpPr>
        <p:spPr>
          <a:xfrm>
            <a:off x="1951242" y="7753775"/>
            <a:ext cx="173156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Output :-</a:t>
            </a:r>
            <a:endParaRPr lang="en-IN" sz="4400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AC327-7E1A-8653-27F3-B01FE4247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42" y="2933700"/>
            <a:ext cx="7192758" cy="4058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38CDF1-4394-4CC1-E6F0-E165711EEE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516" y="2505297"/>
            <a:ext cx="5601482" cy="707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51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0"/>
            <a:ext cx="1788844" cy="10287000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064032" y="1770182"/>
            <a:ext cx="8379115" cy="7782103"/>
          </a:xfrm>
          <a:custGeom>
            <a:avLst/>
            <a:gdLst/>
            <a:ahLst/>
            <a:cxnLst/>
            <a:rect l="l" t="t" r="r" b="b"/>
            <a:pathLst>
              <a:path w="8379115" h="7782103">
                <a:moveTo>
                  <a:pt x="0" y="0"/>
                </a:moveTo>
                <a:lnTo>
                  <a:pt x="8379115" y="0"/>
                </a:lnTo>
                <a:lnTo>
                  <a:pt x="8379115" y="7782103"/>
                </a:lnTo>
                <a:lnTo>
                  <a:pt x="0" y="77821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24000" y="1638300"/>
            <a:ext cx="6720243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10242"/>
              </a:lnSpc>
              <a:spcBef>
                <a:spcPct val="0"/>
              </a:spcBef>
            </a:pPr>
            <a:r>
              <a:rPr lang="en-IN" sz="9600" u="sng" dirty="0">
                <a:solidFill>
                  <a:schemeClr val="bg1"/>
                </a:solidFill>
                <a:latin typeface="Bebas Neue Bold" panose="020B0604020202020204" charset="0"/>
              </a:rPr>
              <a:t>BENEFITS</a:t>
            </a:r>
            <a:endParaRPr lang="en-US" sz="11132" b="1" u="sng" dirty="0">
              <a:solidFill>
                <a:schemeClr val="bg1"/>
              </a:solidFill>
              <a:latin typeface="Bebas Neue Bold" panose="020B0604020202020204" charset="0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319778" y="3695700"/>
            <a:ext cx="5757422" cy="432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• Easy to understand SQL concepts.</a:t>
            </a:r>
          </a:p>
          <a:p>
            <a:r>
              <a:rPr lang="en-US" sz="3600" dirty="0">
                <a:solidFill>
                  <a:schemeClr val="bg1"/>
                </a:solidFill>
              </a:rPr>
              <a:t>• Practical and exam-oriented.</a:t>
            </a:r>
          </a:p>
          <a:p>
            <a:r>
              <a:rPr lang="en-US" sz="3600" dirty="0">
                <a:solidFill>
                  <a:schemeClr val="bg1"/>
                </a:solidFill>
              </a:rPr>
              <a:t>• Helpful for beginners and engineering students.</a:t>
            </a:r>
          </a:p>
          <a:p>
            <a:r>
              <a:rPr lang="en-US" sz="3600" dirty="0">
                <a:solidFill>
                  <a:schemeClr val="bg1"/>
                </a:solidFill>
              </a:rPr>
              <a:t>• Can be extended with advanced queries.</a:t>
            </a: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endParaRPr lang="en-US" sz="3600" u="none" strike="noStrik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"/>
            <a:ext cx="1788844" cy="10287001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24000" y="1930450"/>
            <a:ext cx="7928751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10242"/>
              </a:lnSpc>
              <a:spcBef>
                <a:spcPct val="0"/>
              </a:spcBef>
            </a:pPr>
            <a:r>
              <a:rPr lang="en-IN" sz="9600" dirty="0">
                <a:solidFill>
                  <a:schemeClr val="bg1"/>
                </a:solidFill>
              </a:rPr>
              <a:t>CONCLUSION</a:t>
            </a:r>
            <a:endParaRPr lang="en-US" sz="11132" b="1" dirty="0">
              <a:solidFill>
                <a:schemeClr val="bg1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819400" y="3771900"/>
            <a:ext cx="11125200" cy="5432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• SQL is an essential skill for database management.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• Learning through Question–Answer format makes it more effective.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• This project builds a strong foundation in SQL.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• Future scope includes advanced queries and real databases.</a:t>
            </a:r>
          </a:p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endParaRPr lang="en-US" sz="3600" u="none" strike="noStrik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4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65702" y="8411"/>
            <a:ext cx="1788844" cy="10287000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2874531"/>
            <a:ext cx="4419600" cy="6575594"/>
            <a:chOff x="0" y="0"/>
            <a:chExt cx="700131" cy="10187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0131" cy="1018732"/>
            </a:xfrm>
            <a:custGeom>
              <a:avLst/>
              <a:gdLst/>
              <a:ahLst/>
              <a:cxnLst/>
              <a:rect l="l" t="t" r="r" b="b"/>
              <a:pathLst>
                <a:path w="700131" h="1018732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3"/>
              <a:stretch>
                <a:fillRect l="-8202" r="-8202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id="8" name="Freeform 8"/>
          <p:cNvSpPr/>
          <p:nvPr/>
        </p:nvSpPr>
        <p:spPr>
          <a:xfrm>
            <a:off x="4624843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701074" y="1191091"/>
            <a:ext cx="4519126" cy="6575594"/>
            <a:chOff x="0" y="0"/>
            <a:chExt cx="700131" cy="10187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00131" cy="1018732"/>
            </a:xfrm>
            <a:custGeom>
              <a:avLst/>
              <a:gdLst/>
              <a:ahLst/>
              <a:cxnLst/>
              <a:rect l="l" t="t" r="r" b="b"/>
              <a:pathLst>
                <a:path w="700131" h="1018732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6"/>
              <a:stretch>
                <a:fillRect l="-58586" r="-5858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id="14" name="Freeform 14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535547" y="4457701"/>
            <a:ext cx="7152253" cy="2573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Hello everyone, my name is Nikita Shinde. In this project, I have utilized SQL queries to analyze and answer various business-related questions based on pizza sales data. The objective is to extract valuable insights such as sales trends, customer preferences, and product performance to support data-driven decision-making.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35547" y="2902094"/>
            <a:ext cx="4018961" cy="1033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endParaRPr lang="en-US" sz="3999" dirty="0">
              <a:solidFill>
                <a:srgbClr val="FFFFFF"/>
              </a:solidFill>
              <a:latin typeface="Track"/>
              <a:ea typeface="Track"/>
              <a:cs typeface="Track"/>
              <a:sym typeface="Track"/>
            </a:endParaRPr>
          </a:p>
          <a:p>
            <a:pPr algn="l">
              <a:lnSpc>
                <a:spcPts val="3999"/>
              </a:lnSpc>
            </a:pPr>
            <a:r>
              <a:rPr lang="en-US" sz="3999" dirty="0">
                <a:solidFill>
                  <a:srgbClr val="FFFFFF"/>
                </a:solidFill>
                <a:latin typeface="Track"/>
                <a:ea typeface="Track"/>
                <a:cs typeface="Track"/>
                <a:sym typeface="Tr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Snap ITC" panose="04040A07060A02020202" pitchFamily="82" charset="0"/>
                <a:ea typeface="Track"/>
                <a:cs typeface="Track"/>
                <a:sym typeface="Track"/>
              </a:rPr>
              <a:t>sql</a:t>
            </a:r>
            <a:r>
              <a:rPr lang="en-US" sz="3999" dirty="0">
                <a:solidFill>
                  <a:srgbClr val="FFFFFF"/>
                </a:solidFill>
                <a:latin typeface="Snap ITC" panose="04040A07060A02020202" pitchFamily="82" charset="0"/>
                <a:ea typeface="Track"/>
                <a:cs typeface="Track"/>
                <a:sym typeface="Track"/>
              </a:rPr>
              <a:t> project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5E3208-BB9A-FCB2-9715-96CDEE7D3FE1}"/>
              </a:ext>
            </a:extLst>
          </p:cNvPr>
          <p:cNvSpPr txBox="1"/>
          <p:nvPr/>
        </p:nvSpPr>
        <p:spPr>
          <a:xfrm>
            <a:off x="9709110" y="2599421"/>
            <a:ext cx="27432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4000" dirty="0">
                <a:solidFill>
                  <a:srgbClr val="FFFFFF"/>
                </a:solidFill>
                <a:latin typeface="Tempus Sans ITC" panose="04020404030D07020202" pitchFamily="82" charset="0"/>
                <a:ea typeface="Track"/>
                <a:cs typeface="Track"/>
                <a:sym typeface="Track"/>
              </a:rPr>
              <a:t>welcome to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33600" y="3544391"/>
            <a:ext cx="13449938" cy="251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63"/>
              </a:lnSpc>
            </a:pPr>
            <a:r>
              <a:rPr lang="en-US" sz="21264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 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259300" y="0"/>
            <a:ext cx="1788844" cy="10287000"/>
            <a:chOff x="0" y="0"/>
            <a:chExt cx="471136" cy="33782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280761" y="303580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7259300" y="38100"/>
            <a:ext cx="1788844" cy="10287000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38200" y="1485900"/>
            <a:ext cx="6553820" cy="5486400"/>
          </a:xfrm>
          <a:custGeom>
            <a:avLst/>
            <a:gdLst/>
            <a:ahLst/>
            <a:cxnLst/>
            <a:rect l="l" t="t" r="r" b="b"/>
            <a:pathLst>
              <a:path w="7561026" h="7277488">
                <a:moveTo>
                  <a:pt x="0" y="0"/>
                </a:moveTo>
                <a:lnTo>
                  <a:pt x="7561026" y="0"/>
                </a:lnTo>
                <a:lnTo>
                  <a:pt x="7561026" y="7277488"/>
                </a:lnTo>
                <a:lnTo>
                  <a:pt x="0" y="7277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839200" y="2216264"/>
            <a:ext cx="7621966" cy="8261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• SQL (Structured Query Language) is used to manage and manipulate databases.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• It helps to retrieve, insert, update, and delete data efficiently.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• This project focuses on learning SQL through Question–Answer based queries.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• It improves practical understanding of database concepts.</a:t>
            </a:r>
          </a:p>
          <a:p>
            <a:pPr marL="0" lvl="0" indent="0" algn="l">
              <a:lnSpc>
                <a:spcPts val="10242"/>
              </a:lnSpc>
              <a:spcBef>
                <a:spcPct val="0"/>
              </a:spcBef>
            </a:pPr>
            <a:endParaRPr lang="en-US" sz="3600" b="1" dirty="0">
              <a:solidFill>
                <a:schemeClr val="bg1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3253154" y="4214446"/>
            <a:ext cx="4952140" cy="352134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0" cap="sq">
              <a:solidFill>
                <a:srgbClr val="EA6E19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7925A6F-E484-E887-DB2F-36B5FFE533F7}"/>
              </a:ext>
            </a:extLst>
          </p:cNvPr>
          <p:cNvSpPr txBox="1"/>
          <p:nvPr/>
        </p:nvSpPr>
        <p:spPr>
          <a:xfrm>
            <a:off x="3276600" y="5448300"/>
            <a:ext cx="47811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b="1" dirty="0"/>
              <a:t>INTRODUCTION</a:t>
            </a:r>
          </a:p>
        </p:txBody>
      </p:sp>
      <p:grpSp>
        <p:nvGrpSpPr>
          <p:cNvPr id="21" name="Group 15">
            <a:extLst>
              <a:ext uri="{FF2B5EF4-FFF2-40B4-BE49-F238E27FC236}">
                <a16:creationId xmlns:a16="http://schemas.microsoft.com/office/drawing/2014/main" id="{10FB125A-76FE-7D6A-EB40-F7C6468F8FFE}"/>
              </a:ext>
            </a:extLst>
          </p:cNvPr>
          <p:cNvGrpSpPr/>
          <p:nvPr/>
        </p:nvGrpSpPr>
        <p:grpSpPr>
          <a:xfrm>
            <a:off x="8537199" y="1485900"/>
            <a:ext cx="8074401" cy="7923674"/>
            <a:chOff x="0" y="-47625"/>
            <a:chExt cx="2436703" cy="596684"/>
          </a:xfrm>
        </p:grpSpPr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7C458D37-4EC9-8F80-4572-1B3BBAF803B7}"/>
                </a:ext>
              </a:extLst>
            </p:cNvPr>
            <p:cNvSpPr/>
            <p:nvPr/>
          </p:nvSpPr>
          <p:spPr>
            <a:xfrm>
              <a:off x="0" y="-10796"/>
              <a:ext cx="2436703" cy="559855"/>
            </a:xfrm>
            <a:custGeom>
              <a:avLst/>
              <a:gdLst/>
              <a:ahLst/>
              <a:cxnLst/>
              <a:rect l="l" t="t" r="r" b="b"/>
              <a:pathLst>
                <a:path w="2436703" h="549059">
                  <a:moveTo>
                    <a:pt x="24267" y="0"/>
                  </a:moveTo>
                  <a:lnTo>
                    <a:pt x="2412436" y="0"/>
                  </a:lnTo>
                  <a:cubicBezTo>
                    <a:pt x="2425838" y="0"/>
                    <a:pt x="2436703" y="10865"/>
                    <a:pt x="2436703" y="24267"/>
                  </a:cubicBezTo>
                  <a:lnTo>
                    <a:pt x="2436703" y="524792"/>
                  </a:lnTo>
                  <a:cubicBezTo>
                    <a:pt x="2436703" y="538195"/>
                    <a:pt x="2425838" y="549059"/>
                    <a:pt x="2412436" y="549059"/>
                  </a:cubicBezTo>
                  <a:lnTo>
                    <a:pt x="24267" y="549059"/>
                  </a:lnTo>
                  <a:cubicBezTo>
                    <a:pt x="10865" y="549059"/>
                    <a:pt x="0" y="538195"/>
                    <a:pt x="0" y="524792"/>
                  </a:cubicBezTo>
                  <a:lnTo>
                    <a:pt x="0" y="24267"/>
                  </a:lnTo>
                  <a:cubicBezTo>
                    <a:pt x="0" y="10865"/>
                    <a:pt x="10865" y="0"/>
                    <a:pt x="242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3" name="TextBox 17">
              <a:extLst>
                <a:ext uri="{FF2B5EF4-FFF2-40B4-BE49-F238E27FC236}">
                  <a16:creationId xmlns:a16="http://schemas.microsoft.com/office/drawing/2014/main" id="{D5A4C793-686E-957F-77AF-1ED99E48B27E}"/>
                </a:ext>
              </a:extLst>
            </p:cNvPr>
            <p:cNvSpPr txBox="1"/>
            <p:nvPr/>
          </p:nvSpPr>
          <p:spPr>
            <a:xfrm>
              <a:off x="0" y="-47625"/>
              <a:ext cx="2436703" cy="596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"/>
            <a:ext cx="1788844" cy="10287001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57200" y="5073920"/>
            <a:ext cx="6539841" cy="4946379"/>
            <a:chOff x="0" y="0"/>
            <a:chExt cx="1114909" cy="59561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24744" y="0"/>
                  </a:moveTo>
                  <a:lnTo>
                    <a:pt x="1090165" y="0"/>
                  </a:lnTo>
                  <a:cubicBezTo>
                    <a:pt x="1103830" y="0"/>
                    <a:pt x="1114909" y="11078"/>
                    <a:pt x="1114909" y="24744"/>
                  </a:cubicBezTo>
                  <a:lnTo>
                    <a:pt x="1114909" y="570875"/>
                  </a:lnTo>
                  <a:cubicBezTo>
                    <a:pt x="1114909" y="584540"/>
                    <a:pt x="1103830" y="595618"/>
                    <a:pt x="1090165" y="595618"/>
                  </a:cubicBezTo>
                  <a:lnTo>
                    <a:pt x="24744" y="595618"/>
                  </a:lnTo>
                  <a:cubicBezTo>
                    <a:pt x="11078" y="595618"/>
                    <a:pt x="0" y="584540"/>
                    <a:pt x="0" y="570875"/>
                  </a:cubicBezTo>
                  <a:lnTo>
                    <a:pt x="0" y="24744"/>
                  </a:lnTo>
                  <a:cubicBezTo>
                    <a:pt x="0" y="11078"/>
                    <a:pt x="11078" y="0"/>
                    <a:pt x="24744" y="0"/>
                  </a:cubicBezTo>
                  <a:close/>
                </a:path>
              </a:pathLst>
            </a:custGeom>
            <a:blipFill>
              <a:blip r:embed="rId5"/>
              <a:stretch>
                <a:fillRect t="-12356" b="-12356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0482456" y="2521871"/>
            <a:ext cx="7196386" cy="3844529"/>
            <a:chOff x="0" y="0"/>
            <a:chExt cx="1114909" cy="5956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14909" cy="595618"/>
            </a:xfrm>
            <a:custGeom>
              <a:avLst/>
              <a:gdLst/>
              <a:ahLst/>
              <a:cxnLst/>
              <a:rect l="l" t="t" r="r" b="b"/>
              <a:pathLst>
                <a:path w="1114909" h="595618">
                  <a:moveTo>
                    <a:pt x="24744" y="0"/>
                  </a:moveTo>
                  <a:lnTo>
                    <a:pt x="1090165" y="0"/>
                  </a:lnTo>
                  <a:cubicBezTo>
                    <a:pt x="1103830" y="0"/>
                    <a:pt x="1114909" y="11078"/>
                    <a:pt x="1114909" y="24744"/>
                  </a:cubicBezTo>
                  <a:lnTo>
                    <a:pt x="1114909" y="570875"/>
                  </a:lnTo>
                  <a:cubicBezTo>
                    <a:pt x="1114909" y="584540"/>
                    <a:pt x="1103830" y="595618"/>
                    <a:pt x="1090165" y="595618"/>
                  </a:cubicBezTo>
                  <a:lnTo>
                    <a:pt x="24744" y="595618"/>
                  </a:lnTo>
                  <a:cubicBezTo>
                    <a:pt x="11078" y="595618"/>
                    <a:pt x="0" y="584540"/>
                    <a:pt x="0" y="570875"/>
                  </a:cubicBezTo>
                  <a:lnTo>
                    <a:pt x="0" y="24744"/>
                  </a:lnTo>
                  <a:cubicBezTo>
                    <a:pt x="0" y="11078"/>
                    <a:pt x="11078" y="0"/>
                    <a:pt x="24744" y="0"/>
                  </a:cubicBezTo>
                  <a:close/>
                </a:path>
              </a:pathLst>
            </a:custGeom>
            <a:blipFill>
              <a:blip r:embed="rId6"/>
              <a:stretch>
                <a:fillRect t="-12356" b="-12356"/>
              </a:stretch>
            </a:blipFill>
            <a:ln w="1714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7191290" y="6999202"/>
            <a:ext cx="9823938" cy="3021097"/>
            <a:chOff x="0" y="0"/>
            <a:chExt cx="2436703" cy="54905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36703" cy="549059"/>
            </a:xfrm>
            <a:custGeom>
              <a:avLst/>
              <a:gdLst/>
              <a:ahLst/>
              <a:cxnLst/>
              <a:rect l="l" t="t" r="r" b="b"/>
              <a:pathLst>
                <a:path w="2436703" h="549059">
                  <a:moveTo>
                    <a:pt x="24267" y="0"/>
                  </a:moveTo>
                  <a:lnTo>
                    <a:pt x="2412436" y="0"/>
                  </a:lnTo>
                  <a:cubicBezTo>
                    <a:pt x="2425838" y="0"/>
                    <a:pt x="2436703" y="10865"/>
                    <a:pt x="2436703" y="24267"/>
                  </a:cubicBezTo>
                  <a:lnTo>
                    <a:pt x="2436703" y="524792"/>
                  </a:lnTo>
                  <a:cubicBezTo>
                    <a:pt x="2436703" y="538195"/>
                    <a:pt x="2425838" y="549059"/>
                    <a:pt x="2412436" y="549059"/>
                  </a:cubicBezTo>
                  <a:lnTo>
                    <a:pt x="24267" y="549059"/>
                  </a:lnTo>
                  <a:cubicBezTo>
                    <a:pt x="10865" y="549059"/>
                    <a:pt x="0" y="538195"/>
                    <a:pt x="0" y="524792"/>
                  </a:cubicBezTo>
                  <a:lnTo>
                    <a:pt x="0" y="24267"/>
                  </a:lnTo>
                  <a:cubicBezTo>
                    <a:pt x="0" y="10865"/>
                    <a:pt x="10865" y="0"/>
                    <a:pt x="242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436703" cy="596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67DD7C8-A800-2CBE-DB62-B819699B8B00}"/>
              </a:ext>
            </a:extLst>
          </p:cNvPr>
          <p:cNvSpPr txBox="1"/>
          <p:nvPr/>
        </p:nvSpPr>
        <p:spPr>
          <a:xfrm>
            <a:off x="7244862" y="7160955"/>
            <a:ext cx="982393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• SELECT – Retrieve data from tables.</a:t>
            </a:r>
          </a:p>
          <a:p>
            <a:r>
              <a:rPr lang="en-US" sz="3200" dirty="0">
                <a:solidFill>
                  <a:schemeClr val="bg1"/>
                </a:solidFill>
              </a:rPr>
              <a:t>• INSERT – Add new records.</a:t>
            </a:r>
          </a:p>
          <a:p>
            <a:r>
              <a:rPr lang="en-US" sz="3200" dirty="0">
                <a:solidFill>
                  <a:schemeClr val="bg1"/>
                </a:solidFill>
              </a:rPr>
              <a:t>• UPDATE – Modify existing data.</a:t>
            </a:r>
          </a:p>
          <a:p>
            <a:r>
              <a:rPr lang="en-US" sz="3200" dirty="0">
                <a:solidFill>
                  <a:schemeClr val="bg1"/>
                </a:solidFill>
              </a:rPr>
              <a:t>• DELETE – Remove records.</a:t>
            </a:r>
          </a:p>
          <a:p>
            <a:r>
              <a:rPr lang="en-US" sz="3200" dirty="0">
                <a:solidFill>
                  <a:schemeClr val="bg1"/>
                </a:solidFill>
              </a:rPr>
              <a:t>• WHERE, ORDER BY, GROUP BY – For filtering and sorting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05F62D-4FEA-DC85-797C-6E3771E79F69}"/>
              </a:ext>
            </a:extLst>
          </p:cNvPr>
          <p:cNvSpPr txBox="1"/>
          <p:nvPr/>
        </p:nvSpPr>
        <p:spPr>
          <a:xfrm>
            <a:off x="1262255" y="3915370"/>
            <a:ext cx="6891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SQL Commands Used :-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648" y="-76446"/>
            <a:ext cx="18288000" cy="1036344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r>
              <a:rPr lang="en-US" dirty="0"/>
              <a:t>o</a:t>
            </a:r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76447"/>
            <a:ext cx="1788844" cy="10363447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511809" y="2369008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61039" y="860738"/>
            <a:ext cx="15383761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lvl="0" indent="-857250" algn="ctr">
              <a:lnSpc>
                <a:spcPts val="10242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6600" b="1" dirty="0">
                <a:solidFill>
                  <a:srgbClr val="FFC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Retrieve the total number of orders placed</a:t>
            </a:r>
            <a:r>
              <a:rPr lang="en-US" sz="11132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</a:t>
            </a:r>
            <a:r>
              <a:rPr lang="en-US" sz="6600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425709" y="7144544"/>
            <a:ext cx="1375902" cy="819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39"/>
              </a:lnSpc>
              <a:spcBef>
                <a:spcPct val="0"/>
              </a:spcBef>
            </a:pPr>
            <a:r>
              <a:rPr lang="en-US" sz="6455" b="1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$20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032119" y="7144544"/>
            <a:ext cx="1375902" cy="1513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39"/>
              </a:lnSpc>
              <a:spcBef>
                <a:spcPct val="0"/>
              </a:spcBef>
            </a:pPr>
            <a:r>
              <a:rPr lang="en-US" sz="6455" b="1" dirty="0">
                <a:solidFill>
                  <a:srgbClr val="341708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$out30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F57F6A0-1E8D-1886-5660-654B3D2A2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933700"/>
            <a:ext cx="7898519" cy="29226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8322716-935E-BD4D-8CC5-3FFD1C225E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41" b="16258"/>
          <a:stretch/>
        </p:blipFill>
        <p:spPr>
          <a:xfrm>
            <a:off x="4019517" y="7167772"/>
            <a:ext cx="3524283" cy="208491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7BF066B-61E8-CD4E-64F0-DC72DDFE9DBE}"/>
              </a:ext>
            </a:extLst>
          </p:cNvPr>
          <p:cNvSpPr txBox="1"/>
          <p:nvPr/>
        </p:nvSpPr>
        <p:spPr>
          <a:xfrm>
            <a:off x="3810000" y="6425044"/>
            <a:ext cx="3206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Output :-</a:t>
            </a:r>
            <a:endParaRPr lang="en-IN" sz="4000" dirty="0">
              <a:solidFill>
                <a:schemeClr val="bg1">
                  <a:lumMod val="95000"/>
                </a:schemeClr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977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7259300" y="-1"/>
            <a:ext cx="1788844" cy="10287001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207451" y="3475627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68E4E36-5731-AE26-57E7-FED22A1FD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520" y="7683814"/>
            <a:ext cx="3124200" cy="21236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BF980DD-4D3C-E1C7-20D0-76CD97B0CD6C}"/>
              </a:ext>
            </a:extLst>
          </p:cNvPr>
          <p:cNvSpPr txBox="1"/>
          <p:nvPr/>
        </p:nvSpPr>
        <p:spPr>
          <a:xfrm>
            <a:off x="76200" y="211016"/>
            <a:ext cx="16687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Ø"/>
            </a:pPr>
            <a:r>
              <a:rPr lang="en-US" sz="6600" dirty="0">
                <a:solidFill>
                  <a:srgbClr val="FFC000"/>
                </a:solidFill>
              </a:rPr>
              <a:t>Calculate the total revenue generated from pizza sales ?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C0DACE7-AAC9-4133-5297-62F76B213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520" y="2733073"/>
            <a:ext cx="9067800" cy="359134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F4B253-8B37-DE24-F8CD-AFEE005A9F8D}"/>
              </a:ext>
            </a:extLst>
          </p:cNvPr>
          <p:cNvSpPr txBox="1"/>
          <p:nvPr/>
        </p:nvSpPr>
        <p:spPr>
          <a:xfrm>
            <a:off x="4191000" y="6822445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Output :-</a:t>
            </a:r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7130015" y="-1"/>
            <a:ext cx="1788844" cy="10289931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B8C656-1E82-03E8-2515-B0F2E78E5E19}"/>
              </a:ext>
            </a:extLst>
          </p:cNvPr>
          <p:cNvSpPr txBox="1"/>
          <p:nvPr/>
        </p:nvSpPr>
        <p:spPr>
          <a:xfrm>
            <a:off x="1832372" y="637093"/>
            <a:ext cx="1295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Ø"/>
            </a:pPr>
            <a:r>
              <a:rPr lang="en-IN" sz="6600" dirty="0">
                <a:solidFill>
                  <a:srgbClr val="FFC000"/>
                </a:solidFill>
              </a:rPr>
              <a:t>Identify the highest-priced pizza ?</a:t>
            </a:r>
            <a:endParaRPr lang="en-IN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DB6ED6D-A12D-B7A8-9E43-0AA274F33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1" y="2382182"/>
            <a:ext cx="10439400" cy="38281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859F65E-F625-8991-97DF-5DBF4374D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1" y="7798872"/>
            <a:ext cx="3867488" cy="18510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0DB954-8069-4990-3F8E-CAC9FB4431D0}"/>
              </a:ext>
            </a:extLst>
          </p:cNvPr>
          <p:cNvSpPr txBox="1"/>
          <p:nvPr/>
        </p:nvSpPr>
        <p:spPr>
          <a:xfrm>
            <a:off x="3886201" y="6992226"/>
            <a:ext cx="173156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Output :-</a:t>
            </a:r>
            <a:endParaRPr lang="en-IN" sz="4400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A2F78-49E2-26FD-2C74-7D33360A7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27B7FDF-AC81-493B-FF4E-4A076316EC8D}"/>
              </a:ext>
            </a:extLst>
          </p:cNvPr>
          <p:cNvSpPr/>
          <p:nvPr/>
        </p:nvSpPr>
        <p:spPr>
          <a:xfrm>
            <a:off x="0" y="1445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FCDD964-8406-1A29-C06D-EBC2F3747F18}"/>
              </a:ext>
            </a:extLst>
          </p:cNvPr>
          <p:cNvGrpSpPr/>
          <p:nvPr/>
        </p:nvGrpSpPr>
        <p:grpSpPr>
          <a:xfrm>
            <a:off x="17259300" y="-1"/>
            <a:ext cx="1788844" cy="10272549"/>
            <a:chOff x="0" y="0"/>
            <a:chExt cx="471136" cy="337827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B5BFFA7-9DDA-B4A4-4B51-838FCF1DC68A}"/>
                </a:ext>
              </a:extLst>
            </p:cNvPr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06904A5-2461-9B2A-6AF3-340A16CE272F}"/>
                </a:ext>
              </a:extLst>
            </p:cNvPr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E31BB0EB-5B05-4A0D-CA24-931B7F2B4841}"/>
              </a:ext>
            </a:extLst>
          </p:cNvPr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93E464-2662-E838-8C4D-ED770837D933}"/>
              </a:ext>
            </a:extLst>
          </p:cNvPr>
          <p:cNvSpPr txBox="1"/>
          <p:nvPr/>
        </p:nvSpPr>
        <p:spPr>
          <a:xfrm>
            <a:off x="589251" y="484580"/>
            <a:ext cx="158464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Ø"/>
            </a:pPr>
            <a:r>
              <a:rPr lang="en-US" sz="6600" dirty="0">
                <a:solidFill>
                  <a:srgbClr val="FFC000"/>
                </a:solidFill>
              </a:rPr>
              <a:t>Identify the most common pizza size ordered</a:t>
            </a:r>
            <a:r>
              <a:rPr lang="en-IN" sz="6600" dirty="0">
                <a:solidFill>
                  <a:srgbClr val="FFC000"/>
                </a:solidFill>
              </a:rPr>
              <a:t>?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628C29-6744-DF7D-EE7F-E3855FDD6053}"/>
              </a:ext>
            </a:extLst>
          </p:cNvPr>
          <p:cNvSpPr txBox="1"/>
          <p:nvPr/>
        </p:nvSpPr>
        <p:spPr>
          <a:xfrm>
            <a:off x="3886201" y="6591300"/>
            <a:ext cx="173156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Output :-</a:t>
            </a:r>
            <a:endParaRPr lang="en-IN" sz="4400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AE880D-864D-0DF5-5B8A-39756DBB4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608239"/>
            <a:ext cx="10134600" cy="3678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28BB8-2D2C-37C4-B73B-5E7F64ECFD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7505700"/>
            <a:ext cx="3633416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58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EEFA6-23D2-34D8-FADE-79401CCAE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B351D79-54B8-A6AD-3002-F0D82EF2C047}"/>
              </a:ext>
            </a:extLst>
          </p:cNvPr>
          <p:cNvSpPr/>
          <p:nvPr/>
        </p:nvSpPr>
        <p:spPr>
          <a:xfrm>
            <a:off x="0" y="-877426"/>
            <a:ext cx="18288000" cy="11164426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78265F6-270B-8621-DE38-E9E3C6B5D558}"/>
              </a:ext>
            </a:extLst>
          </p:cNvPr>
          <p:cNvGrpSpPr/>
          <p:nvPr/>
        </p:nvGrpSpPr>
        <p:grpSpPr>
          <a:xfrm>
            <a:off x="17259300" y="-877426"/>
            <a:ext cx="1788844" cy="11164426"/>
            <a:chOff x="0" y="0"/>
            <a:chExt cx="471136" cy="3378278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171B648-AA8F-3FD1-E0E1-54100BACD99C}"/>
                </a:ext>
              </a:extLst>
            </p:cNvPr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FDD0594A-6910-B9A9-5756-6E8334A32272}"/>
                </a:ext>
              </a:extLst>
            </p:cNvPr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6EA27795-9477-9C79-7F27-64B2D02B0B7D}"/>
              </a:ext>
            </a:extLst>
          </p:cNvPr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4C189A-0835-9A28-0196-A964280AEF00}"/>
              </a:ext>
            </a:extLst>
          </p:cNvPr>
          <p:cNvSpPr txBox="1"/>
          <p:nvPr/>
        </p:nvSpPr>
        <p:spPr>
          <a:xfrm>
            <a:off x="589251" y="-952500"/>
            <a:ext cx="158464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anose="05000000000000000000" pitchFamily="2" charset="2"/>
              <a:buChar char="Ø"/>
            </a:pPr>
            <a:r>
              <a:rPr lang="en-US" sz="6600" dirty="0">
                <a:solidFill>
                  <a:srgbClr val="FFC000"/>
                </a:solidFill>
              </a:rPr>
              <a:t>List the top 5 most ordered pizza types</a:t>
            </a:r>
          </a:p>
          <a:p>
            <a:r>
              <a:rPr lang="en-US" sz="6600" dirty="0">
                <a:solidFill>
                  <a:srgbClr val="FFC000"/>
                </a:solidFill>
              </a:rPr>
              <a:t>    along with their quantities</a:t>
            </a:r>
            <a:r>
              <a:rPr lang="en-IN" sz="6600" dirty="0">
                <a:solidFill>
                  <a:srgbClr val="FFC000"/>
                </a:solidFill>
              </a:rPr>
              <a:t>?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D3212D-476A-7FCE-B96B-106515AEBB29}"/>
              </a:ext>
            </a:extLst>
          </p:cNvPr>
          <p:cNvSpPr txBox="1"/>
          <p:nvPr/>
        </p:nvSpPr>
        <p:spPr>
          <a:xfrm>
            <a:off x="3200400" y="6210300"/>
            <a:ext cx="173156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Output :-</a:t>
            </a:r>
            <a:endParaRPr lang="en-IN" sz="4400" dirty="0"/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F7AEA1-23D6-EA14-9453-73BB23404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3256"/>
            <a:ext cx="8000999" cy="3993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BDE8D3-865D-1E75-EB9F-ACC7A786D0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7124700"/>
            <a:ext cx="370721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42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412</Words>
  <Application>Microsoft Office PowerPoint</Application>
  <PresentationFormat>Custom</PresentationFormat>
  <Paragraphs>64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Bebas Neue Bold</vt:lpstr>
      <vt:lpstr>Wingdings</vt:lpstr>
      <vt:lpstr>Track</vt:lpstr>
      <vt:lpstr>Open Sans</vt:lpstr>
      <vt:lpstr>Tempus Sans ITC</vt:lpstr>
      <vt:lpstr>Snap ITC</vt:lpstr>
      <vt:lpstr>Calibri</vt:lpstr>
      <vt:lpstr>Agency FB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Orange Modern Bold Pizza Resto Presentation</dc:title>
  <dc:creator>Nikita</dc:creator>
  <cp:lastModifiedBy>nikita shinde</cp:lastModifiedBy>
  <cp:revision>5</cp:revision>
  <dcterms:created xsi:type="dcterms:W3CDTF">2006-08-16T00:00:00Z</dcterms:created>
  <dcterms:modified xsi:type="dcterms:W3CDTF">2025-12-24T10:52:49Z</dcterms:modified>
  <dc:identifier>DAGj-cILufY</dc:identifier>
</cp:coreProperties>
</file>